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78" r:id="rId8"/>
    <p:sldId id="279" r:id="rId9"/>
    <p:sldId id="262" r:id="rId10"/>
    <p:sldId id="263" r:id="rId11"/>
    <p:sldId id="264" r:id="rId12"/>
    <p:sldId id="265"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9/19/2020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9/19/2020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9/19/2020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9/19/2020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ORGANISATIONAL </a:t>
            </a:r>
            <a:r>
              <a:rPr lang="en-IN" dirty="0"/>
              <a:t>B</a:t>
            </a:r>
            <a:r>
              <a:rPr lang="en-IN" dirty="0" smtClean="0"/>
              <a:t>EHAVIOUR</a:t>
            </a: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429512"/>
          </a:xfrm>
        </p:spPr>
        <p:txBody>
          <a:bodyPr>
            <a:normAutofit fontScale="90000"/>
          </a:bodyPr>
          <a:lstStyle/>
          <a:p>
            <a:r>
              <a:rPr lang="en-IN" dirty="0" smtClean="0"/>
              <a:t>Social Learning Theory</a:t>
            </a:r>
            <a:br>
              <a:rPr lang="en-IN" dirty="0" smtClean="0"/>
            </a:br>
            <a:endParaRPr lang="en-IN" dirty="0"/>
          </a:p>
        </p:txBody>
      </p:sp>
      <p:sp>
        <p:nvSpPr>
          <p:cNvPr id="3" name="Content Placeholder 2"/>
          <p:cNvSpPr>
            <a:spLocks noGrp="1"/>
          </p:cNvSpPr>
          <p:nvPr>
            <p:ph idx="1"/>
          </p:nvPr>
        </p:nvSpPr>
        <p:spPr>
          <a:xfrm>
            <a:off x="457200" y="1676400"/>
            <a:ext cx="8229600" cy="4648200"/>
          </a:xfrm>
        </p:spPr>
        <p:txBody>
          <a:bodyPr/>
          <a:lstStyle/>
          <a:p>
            <a:r>
              <a:rPr lang="en-IN" dirty="0" smtClean="0"/>
              <a:t>Most of the human behaviour is either learned or modified by learning.</a:t>
            </a:r>
          </a:p>
          <a:p>
            <a:r>
              <a:rPr lang="en-IN" dirty="0" smtClean="0"/>
              <a:t>Learning is defined as any change in ones behaviour that occurs as a result of experience. </a:t>
            </a:r>
          </a:p>
          <a:p>
            <a:r>
              <a:rPr lang="en-IN" u="sng" dirty="0" smtClean="0"/>
              <a:t>Learning occurs in two ways </a:t>
            </a:r>
          </a:p>
          <a:p>
            <a:pPr marL="514350" indent="-514350">
              <a:buFont typeface="+mj-lt"/>
              <a:buAutoNum type="alphaLcPeriod"/>
            </a:pPr>
            <a:r>
              <a:rPr lang="en-IN" dirty="0" smtClean="0"/>
              <a:t>Reinforcement (Learning Again)</a:t>
            </a:r>
          </a:p>
          <a:p>
            <a:pPr marL="514350" indent="-514350">
              <a:buFont typeface="+mj-lt"/>
              <a:buAutoNum type="alphaLcPeriod"/>
            </a:pPr>
            <a:r>
              <a:rPr lang="en-IN" dirty="0" smtClean="0"/>
              <a:t>Observing others</a:t>
            </a:r>
          </a:p>
          <a:p>
            <a:pPr>
              <a:buNone/>
            </a:pPr>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6019800"/>
          </a:xfrm>
        </p:spPr>
        <p:txBody>
          <a:bodyPr>
            <a:normAutofit fontScale="92500" lnSpcReduction="10000"/>
          </a:bodyPr>
          <a:lstStyle/>
          <a:p>
            <a:endParaRPr lang="en-IN" dirty="0" smtClean="0"/>
          </a:p>
          <a:p>
            <a:r>
              <a:rPr lang="en-IN" sz="2900" dirty="0" smtClean="0"/>
              <a:t>The social learning theory focuses on </a:t>
            </a:r>
            <a:r>
              <a:rPr lang="en-IN" sz="2900" b="1" dirty="0" smtClean="0"/>
              <a:t>behaviour</a:t>
            </a:r>
            <a:r>
              <a:rPr lang="en-IN" sz="2900" dirty="0" smtClean="0"/>
              <a:t> </a:t>
            </a:r>
            <a:r>
              <a:rPr lang="en-IN" sz="2900" b="1" dirty="0" smtClean="0"/>
              <a:t>patterns</a:t>
            </a:r>
            <a:r>
              <a:rPr lang="en-IN" sz="2900" dirty="0" smtClean="0"/>
              <a:t> and </a:t>
            </a:r>
            <a:r>
              <a:rPr lang="en-IN" sz="2900" b="1" dirty="0" smtClean="0"/>
              <a:t>cognitive activities </a:t>
            </a:r>
            <a:r>
              <a:rPr lang="en-IN" sz="2900" dirty="0" smtClean="0"/>
              <a:t>in relation to the specific conditions that </a:t>
            </a:r>
            <a:r>
              <a:rPr lang="en-IN" sz="2900" b="1" dirty="0" smtClean="0"/>
              <a:t>evoke, maintain or modify </a:t>
            </a:r>
            <a:r>
              <a:rPr lang="en-IN" sz="2900" dirty="0" smtClean="0"/>
              <a:t>them.</a:t>
            </a:r>
          </a:p>
          <a:p>
            <a:pPr>
              <a:lnSpc>
                <a:spcPct val="120000"/>
              </a:lnSpc>
            </a:pPr>
            <a:r>
              <a:rPr lang="en-IN" sz="2900" dirty="0" err="1" smtClean="0"/>
              <a:t>i.</a:t>
            </a:r>
            <a:r>
              <a:rPr lang="en-IN" sz="2900" b="1" dirty="0" err="1" smtClean="0"/>
              <a:t>Competencies</a:t>
            </a:r>
            <a:r>
              <a:rPr lang="en-IN" sz="2900" b="1" dirty="0" smtClean="0"/>
              <a:t>: </a:t>
            </a:r>
            <a:r>
              <a:rPr lang="en-IN" sz="2900" dirty="0" smtClean="0"/>
              <a:t> Intellectual abilities, social skills and other abilities. </a:t>
            </a:r>
          </a:p>
          <a:p>
            <a:pPr>
              <a:lnSpc>
                <a:spcPct val="120000"/>
              </a:lnSpc>
            </a:pPr>
            <a:r>
              <a:rPr lang="en-IN" sz="2900" dirty="0" smtClean="0"/>
              <a:t>ii. </a:t>
            </a:r>
            <a:r>
              <a:rPr lang="en-IN" sz="2900" b="1" dirty="0" smtClean="0"/>
              <a:t>Cognitive Strategies:  </a:t>
            </a:r>
            <a:r>
              <a:rPr lang="en-IN" sz="2900" dirty="0" smtClean="0"/>
              <a:t>Habitual ways of selectively attending to information and organizing it into meaningful units. </a:t>
            </a:r>
          </a:p>
          <a:p>
            <a:pPr>
              <a:lnSpc>
                <a:spcPct val="120000"/>
              </a:lnSpc>
            </a:pPr>
            <a:r>
              <a:rPr lang="en-IN" sz="2900" dirty="0" smtClean="0"/>
              <a:t>iii. </a:t>
            </a:r>
            <a:r>
              <a:rPr lang="en-IN" sz="2900" b="1" dirty="0" smtClean="0"/>
              <a:t>Outcome expectations:  </a:t>
            </a:r>
            <a:r>
              <a:rPr lang="en-IN" sz="2900" dirty="0" smtClean="0"/>
              <a:t>Expectations about the consequences of different behaviours and the meaning of certain stimuli.</a:t>
            </a:r>
          </a:p>
          <a:p>
            <a:pPr marL="0" indent="0">
              <a:lnSpc>
                <a:spcPct val="120000"/>
              </a:lnSpc>
              <a:buNone/>
            </a:pPr>
            <a:endParaRPr lang="en-IN" sz="2900" dirty="0" smtClean="0"/>
          </a:p>
          <a:p>
            <a:pPr>
              <a:lnSpc>
                <a:spcPct val="120000"/>
              </a:lnSpc>
            </a:pPr>
            <a:endParaRPr lang="en-IN" sz="29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715000"/>
          </a:xfrm>
        </p:spPr>
        <p:txBody>
          <a:bodyPr>
            <a:normAutofit fontScale="85000" lnSpcReduction="20000"/>
          </a:bodyPr>
          <a:lstStyle/>
          <a:p>
            <a:pPr>
              <a:lnSpc>
                <a:spcPct val="120000"/>
              </a:lnSpc>
              <a:spcBef>
                <a:spcPts val="600"/>
              </a:spcBef>
            </a:pPr>
            <a:r>
              <a:rPr lang="en-IN" sz="2800" b="1" dirty="0" smtClean="0"/>
              <a:t>iv. Self regulatory systems and plans:  </a:t>
            </a:r>
          </a:p>
          <a:p>
            <a:pPr marL="0" indent="0">
              <a:lnSpc>
                <a:spcPct val="120000"/>
              </a:lnSpc>
              <a:spcBef>
                <a:spcPts val="600"/>
              </a:spcBef>
              <a:buNone/>
            </a:pPr>
            <a:endParaRPr lang="en-IN" sz="2800" b="1" dirty="0"/>
          </a:p>
          <a:p>
            <a:pPr marL="0" indent="0">
              <a:lnSpc>
                <a:spcPct val="120000"/>
              </a:lnSpc>
              <a:spcBef>
                <a:spcPts val="600"/>
              </a:spcBef>
              <a:buNone/>
            </a:pPr>
            <a:r>
              <a:rPr lang="en-IN" sz="2800" b="1" dirty="0" smtClean="0"/>
              <a:t>   </a:t>
            </a:r>
            <a:r>
              <a:rPr lang="en-IN" sz="2800" dirty="0" smtClean="0"/>
              <a:t>Individual differences in </a:t>
            </a:r>
            <a:r>
              <a:rPr lang="en-IN" sz="2800" b="1" dirty="0" smtClean="0"/>
              <a:t>self imposed goals, rules        guiding behaviour</a:t>
            </a:r>
            <a:r>
              <a:rPr lang="en-IN" sz="2800" dirty="0" smtClean="0"/>
              <a:t>, self-imposed </a:t>
            </a:r>
            <a:r>
              <a:rPr lang="en-IN" sz="2800" b="1" dirty="0" smtClean="0"/>
              <a:t>rewards for success </a:t>
            </a:r>
            <a:r>
              <a:rPr lang="en-IN" sz="2800" dirty="0" smtClean="0"/>
              <a:t>or </a:t>
            </a:r>
            <a:r>
              <a:rPr lang="en-IN" sz="2800" b="1" dirty="0" smtClean="0"/>
              <a:t>punishment for failure </a:t>
            </a:r>
            <a:r>
              <a:rPr lang="en-IN" sz="2800" dirty="0" smtClean="0"/>
              <a:t>and </a:t>
            </a:r>
            <a:r>
              <a:rPr lang="en-IN" sz="2800" b="1" dirty="0" smtClean="0"/>
              <a:t>ability to plan </a:t>
            </a:r>
            <a:r>
              <a:rPr lang="en-IN" sz="2800" dirty="0" smtClean="0"/>
              <a:t>and </a:t>
            </a:r>
            <a:r>
              <a:rPr lang="en-IN" sz="2800" b="1" dirty="0" smtClean="0"/>
              <a:t>execute steps </a:t>
            </a:r>
            <a:r>
              <a:rPr lang="en-IN" sz="2800" dirty="0" smtClean="0"/>
              <a:t>leading to a goal will lead to differences in behaviour. </a:t>
            </a:r>
          </a:p>
          <a:p>
            <a:pPr>
              <a:buNone/>
            </a:pPr>
            <a:r>
              <a:rPr lang="en-IN" sz="2800" dirty="0" smtClean="0"/>
              <a:t>	 </a:t>
            </a:r>
          </a:p>
          <a:p>
            <a:pPr>
              <a:buNone/>
            </a:pPr>
            <a:r>
              <a:rPr lang="en-IN" sz="2800" dirty="0" smtClean="0"/>
              <a:t>	All of the above variables </a:t>
            </a:r>
            <a:r>
              <a:rPr lang="en-IN" sz="2800" b="1" dirty="0" smtClean="0"/>
              <a:t>interact with conditions </a:t>
            </a:r>
            <a:r>
              <a:rPr lang="en-IN" sz="2800" dirty="0" smtClean="0"/>
              <a:t>of the </a:t>
            </a:r>
            <a:r>
              <a:rPr lang="en-IN" sz="2800" b="1" dirty="0" smtClean="0"/>
              <a:t>particular situation </a:t>
            </a:r>
            <a:r>
              <a:rPr lang="en-IN" sz="2800" dirty="0" smtClean="0"/>
              <a:t>to determine </a:t>
            </a:r>
            <a:r>
              <a:rPr lang="en-IN" sz="2800" b="1" dirty="0" smtClean="0"/>
              <a:t>what an individual will do in that situation.</a:t>
            </a:r>
          </a:p>
          <a:p>
            <a:pPr>
              <a:buNone/>
            </a:pPr>
            <a:endParaRPr lang="en-IN" sz="2800" dirty="0" smtClean="0"/>
          </a:p>
          <a:p>
            <a:r>
              <a:rPr lang="en-IN" sz="2800" dirty="0" smtClean="0"/>
              <a:t>The social learning theorists also believe in reciprocal behaviour patterns </a:t>
            </a:r>
          </a:p>
          <a:p>
            <a:pPr>
              <a:buNone/>
            </a:pPr>
            <a:r>
              <a:rPr lang="en-IN" sz="2800" dirty="0" smtClean="0"/>
              <a:t>	</a:t>
            </a:r>
            <a:r>
              <a:rPr lang="en-IN" sz="2800" dirty="0" err="1" smtClean="0"/>
              <a:t>i.e</a:t>
            </a:r>
            <a:r>
              <a:rPr lang="en-IN" sz="2800" dirty="0" smtClean="0"/>
              <a:t> Relationship between situation and individual is of reciprocal pattern. </a:t>
            </a:r>
          </a:p>
          <a:p>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429512"/>
          </a:xfrm>
        </p:spPr>
        <p:txBody>
          <a:bodyPr>
            <a:normAutofit fontScale="90000"/>
          </a:bodyPr>
          <a:lstStyle/>
          <a:p>
            <a:r>
              <a:rPr lang="en-IN" dirty="0" smtClean="0"/>
              <a:t>Self Theory  </a:t>
            </a:r>
            <a:br>
              <a:rPr lang="en-IN" dirty="0" smtClean="0"/>
            </a:br>
            <a:endParaRPr lang="en-IN" dirty="0"/>
          </a:p>
        </p:txBody>
      </p:sp>
      <p:sp>
        <p:nvSpPr>
          <p:cNvPr id="3" name="Content Placeholder 2"/>
          <p:cNvSpPr>
            <a:spLocks noGrp="1"/>
          </p:cNvSpPr>
          <p:nvPr>
            <p:ph idx="1"/>
          </p:nvPr>
        </p:nvSpPr>
        <p:spPr>
          <a:xfrm>
            <a:off x="457200" y="1524000"/>
            <a:ext cx="8229600" cy="5029200"/>
          </a:xfrm>
        </p:spPr>
        <p:txBody>
          <a:bodyPr/>
          <a:lstStyle/>
          <a:p>
            <a:r>
              <a:rPr lang="en-IN" dirty="0" smtClean="0"/>
              <a:t>Personality is described as phenomenological. Phenomenology is the study of individuals subjective experience, feelings and private concepts as well as his views of the world and self.</a:t>
            </a:r>
          </a:p>
          <a:p>
            <a:r>
              <a:rPr lang="en-IN" dirty="0" smtClean="0"/>
              <a:t>It is composed of perception of ‘I’ or ‘Me’</a:t>
            </a:r>
          </a:p>
          <a:p>
            <a:pPr marL="0" indent="0">
              <a:buNone/>
            </a:pPr>
            <a:r>
              <a:rPr lang="en-IN" b="1" dirty="0" smtClean="0"/>
              <a:t>    </a:t>
            </a:r>
            <a:r>
              <a:rPr lang="en-IN" b="1" u="sng" dirty="0" smtClean="0"/>
              <a:t>Factors of Self Theory</a:t>
            </a:r>
          </a:p>
          <a:p>
            <a:pPr marL="514350" indent="-514350">
              <a:buFont typeface="+mj-lt"/>
              <a:buAutoNum type="arabicPeriod"/>
            </a:pPr>
            <a:r>
              <a:rPr lang="en-IN" dirty="0" smtClean="0"/>
              <a:t>Self Image (Once own image)</a:t>
            </a:r>
          </a:p>
          <a:p>
            <a:pPr marL="514350" indent="-514350">
              <a:buFont typeface="+mj-lt"/>
              <a:buAutoNum type="arabicPeriod"/>
            </a:pPr>
            <a:r>
              <a:rPr lang="en-IN" dirty="0" smtClean="0"/>
              <a:t>Ideal Self (What one would like to look at life)</a:t>
            </a:r>
          </a:p>
          <a:p>
            <a:pPr marL="514350" indent="-514350">
              <a:buFont typeface="+mj-lt"/>
              <a:buAutoNum type="arabicPeriod"/>
            </a:pPr>
            <a:r>
              <a:rPr lang="en-IN" dirty="0" smtClean="0"/>
              <a:t>Looking Glass-Self (How others perceive individuals)</a:t>
            </a:r>
          </a:p>
          <a:p>
            <a:pPr marL="514350" indent="-514350">
              <a:buFont typeface="+mj-lt"/>
              <a:buAutoNum type="arabicPeriod"/>
            </a:pPr>
            <a:r>
              <a:rPr lang="en-IN" dirty="0" smtClean="0"/>
              <a:t>Real-Self (What one actually is </a:t>
            </a:r>
            <a:r>
              <a:rPr lang="en-IN" dirty="0" err="1" smtClean="0"/>
              <a:t>i.e</a:t>
            </a:r>
            <a:r>
              <a:rPr lang="en-IN" dirty="0" smtClean="0"/>
              <a:t>  the reality)</a:t>
            </a:r>
          </a:p>
          <a:p>
            <a:pPr marL="0" indent="0">
              <a:buNone/>
            </a:pPr>
            <a:r>
              <a:rPr lang="en-IN" dirty="0"/>
              <a:t> </a:t>
            </a:r>
            <a:r>
              <a:rPr lang="en-IN" dirty="0" smtClean="0"/>
              <a:t>     Perception may be same or different from reality.</a:t>
            </a:r>
          </a:p>
          <a:p>
            <a:pPr marL="0" indent="0">
              <a:buNone/>
            </a:pP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Theories of Personality</a:t>
            </a:r>
            <a:endParaRPr lang="en-IN" dirty="0"/>
          </a:p>
        </p:txBody>
      </p:sp>
      <p:sp>
        <p:nvSpPr>
          <p:cNvPr id="3" name="Content Placeholder 2"/>
          <p:cNvSpPr>
            <a:spLocks noGrp="1"/>
          </p:cNvSpPr>
          <p:nvPr>
            <p:ph idx="1"/>
          </p:nvPr>
        </p:nvSpPr>
        <p:spPr/>
        <p:txBody>
          <a:bodyPr/>
          <a:lstStyle/>
          <a:p>
            <a:pPr marL="514350" indent="-514350">
              <a:buFont typeface="+mj-lt"/>
              <a:buAutoNum type="arabicPeriod"/>
            </a:pPr>
            <a:r>
              <a:rPr lang="en-IN" dirty="0" smtClean="0"/>
              <a:t>Type Theory</a:t>
            </a:r>
          </a:p>
          <a:p>
            <a:pPr marL="514350" indent="-514350">
              <a:buFont typeface="+mj-lt"/>
              <a:buAutoNum type="arabicPeriod"/>
            </a:pPr>
            <a:r>
              <a:rPr lang="en-IN" dirty="0" smtClean="0"/>
              <a:t>Trait Theory</a:t>
            </a:r>
          </a:p>
          <a:p>
            <a:pPr marL="514350" indent="-514350">
              <a:buFont typeface="+mj-lt"/>
              <a:buAutoNum type="arabicPeriod"/>
            </a:pPr>
            <a:r>
              <a:rPr lang="en-IN" dirty="0" smtClean="0"/>
              <a:t>Psychoanalytic Theory</a:t>
            </a:r>
          </a:p>
          <a:p>
            <a:pPr marL="514350" indent="-514350">
              <a:buFont typeface="+mj-lt"/>
              <a:buAutoNum type="arabicPeriod"/>
            </a:pPr>
            <a:r>
              <a:rPr lang="en-IN" dirty="0" smtClean="0"/>
              <a:t>Social Learning Theory</a:t>
            </a:r>
          </a:p>
          <a:p>
            <a:pPr marL="514350" indent="-514350">
              <a:buFont typeface="+mj-lt"/>
              <a:buAutoNum type="arabicPeriod"/>
            </a:pPr>
            <a:r>
              <a:rPr lang="en-IN" dirty="0" smtClean="0"/>
              <a:t>Self Theory  </a:t>
            </a:r>
          </a:p>
          <a:p>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429512"/>
          </a:xfrm>
        </p:spPr>
        <p:txBody>
          <a:bodyPr>
            <a:normAutofit fontScale="90000"/>
          </a:bodyPr>
          <a:lstStyle/>
          <a:p>
            <a:r>
              <a:rPr lang="en-IN" dirty="0" smtClean="0"/>
              <a:t/>
            </a:r>
            <a:br>
              <a:rPr lang="en-IN" dirty="0" smtClean="0"/>
            </a:br>
            <a:r>
              <a:rPr lang="en-IN" dirty="0" smtClean="0"/>
              <a:t/>
            </a:r>
            <a:br>
              <a:rPr lang="en-IN" dirty="0" smtClean="0"/>
            </a:br>
            <a:r>
              <a:rPr lang="en-IN" dirty="0" smtClean="0"/>
              <a:t/>
            </a:r>
            <a:br>
              <a:rPr lang="en-IN" dirty="0" smtClean="0"/>
            </a:br>
            <a:r>
              <a:rPr lang="en-IN" dirty="0" smtClean="0"/>
              <a:t/>
            </a:r>
            <a:br>
              <a:rPr lang="en-IN" dirty="0" smtClean="0"/>
            </a:br>
            <a:r>
              <a:rPr lang="en-IN" dirty="0" smtClean="0"/>
              <a:t/>
            </a:r>
            <a:br>
              <a:rPr lang="en-IN" dirty="0" smtClean="0"/>
            </a:br>
            <a:r>
              <a:rPr lang="en-IN" dirty="0" smtClean="0"/>
              <a:t/>
            </a:r>
            <a:br>
              <a:rPr lang="en-IN" dirty="0" smtClean="0"/>
            </a:br>
            <a:r>
              <a:rPr lang="en-IN" dirty="0" smtClean="0"/>
              <a:t>Type Theory</a:t>
            </a:r>
            <a:br>
              <a:rPr lang="en-IN" dirty="0" smtClean="0"/>
            </a:br>
            <a:endParaRPr lang="en-IN" dirty="0"/>
          </a:p>
        </p:txBody>
      </p:sp>
      <p:sp>
        <p:nvSpPr>
          <p:cNvPr id="3" name="Content Placeholder 2"/>
          <p:cNvSpPr>
            <a:spLocks noGrp="1"/>
          </p:cNvSpPr>
          <p:nvPr>
            <p:ph idx="1"/>
          </p:nvPr>
        </p:nvSpPr>
        <p:spPr/>
        <p:txBody>
          <a:bodyPr/>
          <a:lstStyle/>
          <a:p>
            <a:r>
              <a:rPr lang="en-IN" dirty="0" smtClean="0"/>
              <a:t>Personality is classified on the basis of two </a:t>
            </a:r>
          </a:p>
          <a:p>
            <a:pPr marL="514350" indent="-514350">
              <a:buFont typeface="+mj-lt"/>
              <a:buAutoNum type="arabicPeriod"/>
            </a:pPr>
            <a:r>
              <a:rPr lang="en-IN" b="1" u="sng" dirty="0" smtClean="0"/>
              <a:t>Body build </a:t>
            </a:r>
          </a:p>
          <a:p>
            <a:pPr marL="514350" indent="-514350">
              <a:buFont typeface="+mj-lt"/>
              <a:buAutoNum type="alphaLcPeriod"/>
            </a:pPr>
            <a:r>
              <a:rPr lang="en-IN" dirty="0" smtClean="0"/>
              <a:t>People with </a:t>
            </a:r>
            <a:r>
              <a:rPr lang="en-IN" b="1" dirty="0" smtClean="0"/>
              <a:t>short or plump </a:t>
            </a:r>
            <a:r>
              <a:rPr lang="en-IN" dirty="0" smtClean="0"/>
              <a:t>body build –are sociable and relaxed</a:t>
            </a:r>
          </a:p>
          <a:p>
            <a:pPr marL="514350" indent="-514350">
              <a:buFont typeface="+mj-lt"/>
              <a:buAutoNum type="alphaLcPeriod"/>
            </a:pPr>
            <a:r>
              <a:rPr lang="en-IN" dirty="0" smtClean="0"/>
              <a:t>People with </a:t>
            </a:r>
            <a:r>
              <a:rPr lang="en-IN" b="1" dirty="0" smtClean="0"/>
              <a:t>tall and thin </a:t>
            </a:r>
            <a:r>
              <a:rPr lang="en-IN" dirty="0" smtClean="0"/>
              <a:t>body build - restrained, self- conscious</a:t>
            </a:r>
          </a:p>
          <a:p>
            <a:pPr marL="514350" indent="-514350">
              <a:buFont typeface="+mj-lt"/>
              <a:buAutoNum type="alphaLcPeriod"/>
            </a:pPr>
            <a:r>
              <a:rPr lang="en-IN" dirty="0" smtClean="0"/>
              <a:t>People with </a:t>
            </a:r>
            <a:r>
              <a:rPr lang="en-IN" b="1" dirty="0" smtClean="0"/>
              <a:t>heavy muscular </a:t>
            </a:r>
            <a:r>
              <a:rPr lang="en-IN" dirty="0" smtClean="0"/>
              <a:t>body – noisy, fond of physical activities. </a:t>
            </a:r>
          </a:p>
          <a:p>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IN" b="1" dirty="0" smtClean="0">
                <a:solidFill>
                  <a:schemeClr val="accent2"/>
                </a:solidFill>
              </a:rPr>
              <a:t>2. </a:t>
            </a:r>
            <a:r>
              <a:rPr lang="en-IN" b="1" u="sng" dirty="0" smtClean="0"/>
              <a:t>Psychological</a:t>
            </a:r>
            <a:endParaRPr lang="en-IN" b="1" u="sng" dirty="0" smtClean="0"/>
          </a:p>
          <a:p>
            <a:pPr marL="514350" indent="-514350">
              <a:buFont typeface="+mj-lt"/>
              <a:buAutoNum type="alphaLcPeriod"/>
            </a:pPr>
            <a:r>
              <a:rPr lang="en-IN" b="1" dirty="0" smtClean="0"/>
              <a:t>Introverts : </a:t>
            </a:r>
            <a:r>
              <a:rPr lang="en-IN" dirty="0" smtClean="0"/>
              <a:t>These kind of people process their thoughts and ideas within themselves, they avoid social contacts, </a:t>
            </a:r>
          </a:p>
          <a:p>
            <a:pPr marL="514350" indent="-514350">
              <a:buFont typeface="+mj-lt"/>
              <a:buAutoNum type="alphaLcPeriod"/>
            </a:pPr>
            <a:r>
              <a:rPr lang="en-IN" b="1" dirty="0" smtClean="0"/>
              <a:t>Extrovert :</a:t>
            </a:r>
            <a:r>
              <a:rPr lang="en-IN" dirty="0" smtClean="0"/>
              <a:t> They are simply speaking, friendly, sociable, lively, aggressive</a:t>
            </a:r>
          </a:p>
          <a:p>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505712"/>
          </a:xfrm>
        </p:spPr>
        <p:txBody>
          <a:bodyPr>
            <a:normAutofit fontScale="90000"/>
          </a:bodyPr>
          <a:lstStyle/>
          <a:p>
            <a:r>
              <a:rPr lang="en-IN" dirty="0" smtClean="0"/>
              <a:t>Trait Theory</a:t>
            </a:r>
            <a:br>
              <a:rPr lang="en-IN" dirty="0" smtClean="0"/>
            </a:br>
            <a:endParaRPr lang="en-IN" dirty="0"/>
          </a:p>
        </p:txBody>
      </p:sp>
      <p:sp>
        <p:nvSpPr>
          <p:cNvPr id="3" name="Content Placeholder 2"/>
          <p:cNvSpPr>
            <a:spLocks noGrp="1"/>
          </p:cNvSpPr>
          <p:nvPr>
            <p:ph idx="1"/>
          </p:nvPr>
        </p:nvSpPr>
        <p:spPr/>
        <p:txBody>
          <a:bodyPr/>
          <a:lstStyle/>
          <a:p>
            <a:r>
              <a:rPr lang="en-IN" dirty="0" smtClean="0"/>
              <a:t>It is an enduring characteristics ( shy, aggressive, lazy, ambitious, loyal etc)of a person in which they differ from another.</a:t>
            </a:r>
          </a:p>
          <a:p>
            <a:r>
              <a:rPr lang="en-IN" dirty="0" smtClean="0"/>
              <a:t>It is described as individuals variables or dimensions.</a:t>
            </a:r>
          </a:p>
          <a:p>
            <a:r>
              <a:rPr lang="en-IN" dirty="0" smtClean="0"/>
              <a:t>It is an attempt to understand how a set of personality variable exerts on ones behaviour</a:t>
            </a:r>
          </a:p>
          <a:p>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8001000" cy="1371600"/>
          </a:xfrm>
        </p:spPr>
        <p:txBody>
          <a:bodyPr>
            <a:normAutofit fontScale="90000"/>
          </a:bodyPr>
          <a:lstStyle/>
          <a:p>
            <a:r>
              <a:rPr lang="en-IN" dirty="0" smtClean="0"/>
              <a:t>Psychoanalytic Theory</a:t>
            </a:r>
            <a:br>
              <a:rPr lang="en-IN" dirty="0" smtClean="0"/>
            </a:br>
            <a:endParaRPr lang="en-IN" dirty="0"/>
          </a:p>
        </p:txBody>
      </p:sp>
      <p:sp>
        <p:nvSpPr>
          <p:cNvPr id="3" name="Content Placeholder 2"/>
          <p:cNvSpPr>
            <a:spLocks noGrp="1"/>
          </p:cNvSpPr>
          <p:nvPr>
            <p:ph idx="1"/>
          </p:nvPr>
        </p:nvSpPr>
        <p:spPr/>
        <p:txBody>
          <a:bodyPr/>
          <a:lstStyle/>
          <a:p>
            <a:r>
              <a:rPr lang="en-IN" dirty="0" smtClean="0"/>
              <a:t>Sigmund </a:t>
            </a:r>
            <a:r>
              <a:rPr lang="en-IN" dirty="0" err="1" smtClean="0"/>
              <a:t>freud</a:t>
            </a:r>
            <a:r>
              <a:rPr lang="en-IN" dirty="0" smtClean="0"/>
              <a:t> developed this theory</a:t>
            </a:r>
          </a:p>
          <a:p>
            <a:pPr>
              <a:buNone/>
            </a:pPr>
            <a:r>
              <a:rPr lang="en-IN" dirty="0" smtClean="0"/>
              <a:t>	</a:t>
            </a:r>
          </a:p>
          <a:p>
            <a:pPr>
              <a:buNone/>
            </a:pPr>
            <a:r>
              <a:rPr lang="en-IN" dirty="0" smtClean="0"/>
              <a:t>	Basic notion of this theory is that human behaviour is influenced more by unseen forces than conscious and rational thoughts</a:t>
            </a:r>
          </a:p>
          <a:p>
            <a:pPr>
              <a:buNone/>
            </a:pPr>
            <a:r>
              <a:rPr lang="en-IN" dirty="0" smtClean="0"/>
              <a:t>	Three elements of this theory are :</a:t>
            </a:r>
          </a:p>
          <a:p>
            <a:pPr marL="514350" indent="-514350">
              <a:buFont typeface="+mj-lt"/>
              <a:buAutoNum type="arabicPeriod"/>
            </a:pPr>
            <a:r>
              <a:rPr lang="en-IN" dirty="0" smtClean="0"/>
              <a:t>Id</a:t>
            </a:r>
          </a:p>
          <a:p>
            <a:pPr marL="514350" indent="-514350">
              <a:buFont typeface="+mj-lt"/>
              <a:buAutoNum type="arabicPeriod"/>
            </a:pPr>
            <a:r>
              <a:rPr lang="en-IN" dirty="0" smtClean="0"/>
              <a:t>Ego</a:t>
            </a:r>
          </a:p>
          <a:p>
            <a:pPr marL="514350" indent="-514350">
              <a:buFont typeface="+mj-lt"/>
              <a:buAutoNum type="arabicPeriod"/>
            </a:pPr>
            <a:r>
              <a:rPr lang="en-IN" dirty="0" smtClean="0"/>
              <a:t>Super Ego</a:t>
            </a:r>
          </a:p>
          <a:p>
            <a:pPr>
              <a:buNone/>
            </a:pP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ID</a:t>
            </a:r>
            <a:r>
              <a:rPr lang="en-US" dirty="0" smtClean="0"/>
              <a:t> is unconscious mind – inherited- seeks pleasure- idea that all of once dreams should be met immediately-Like Devil or bad choice – selfish.</a:t>
            </a:r>
          </a:p>
          <a:p>
            <a:endParaRPr lang="en-US" dirty="0"/>
          </a:p>
        </p:txBody>
      </p:sp>
      <p:sp>
        <p:nvSpPr>
          <p:cNvPr id="6" name="Oval 5"/>
          <p:cNvSpPr/>
          <p:nvPr/>
        </p:nvSpPr>
        <p:spPr>
          <a:xfrm>
            <a:off x="1066800" y="3352800"/>
            <a:ext cx="1447800" cy="12954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dirty="0" smtClean="0">
                <a:ln w="18415" cmpd="sng">
                  <a:solidFill>
                    <a:srgbClr val="FFFFFF"/>
                  </a:solidFill>
                  <a:prstDash val="solid"/>
                </a:ln>
                <a:solidFill>
                  <a:srgbClr val="FF0000"/>
                </a:solidFill>
                <a:effectLst>
                  <a:outerShdw blurRad="63500" dir="3600000" algn="tl" rotWithShape="0">
                    <a:srgbClr val="000000">
                      <a:alpha val="70000"/>
                    </a:srgbClr>
                  </a:outerShdw>
                </a:effectLst>
                <a:latin typeface="Times New Roman" pitchFamily="18" charset="0"/>
                <a:cs typeface="Times New Roman" pitchFamily="18" charset="0"/>
              </a:rPr>
              <a:t>Super ego – </a:t>
            </a:r>
            <a:r>
              <a:rPr lang="en-US" sz="1600" dirty="0" err="1" smtClean="0">
                <a:ln w="18415" cmpd="sng">
                  <a:solidFill>
                    <a:srgbClr val="FFFFFF"/>
                  </a:solidFill>
                  <a:prstDash val="solid"/>
                </a:ln>
                <a:solidFill>
                  <a:srgbClr val="FF0000"/>
                </a:solidFill>
                <a:effectLst>
                  <a:outerShdw blurRad="63500" dir="3600000" algn="tl" rotWithShape="0">
                    <a:srgbClr val="000000">
                      <a:alpha val="70000"/>
                    </a:srgbClr>
                  </a:outerShdw>
                </a:effectLst>
                <a:latin typeface="Times New Roman" pitchFamily="18" charset="0"/>
                <a:cs typeface="Times New Roman" pitchFamily="18" charset="0"/>
              </a:rPr>
              <a:t>Angly</a:t>
            </a:r>
            <a:r>
              <a:rPr lang="en-US" sz="1600" dirty="0" smtClean="0">
                <a:ln w="18415" cmpd="sng">
                  <a:solidFill>
                    <a:srgbClr val="FFFFFF"/>
                  </a:solidFill>
                  <a:prstDash val="solid"/>
                </a:ln>
                <a:solidFill>
                  <a:srgbClr val="FF0000"/>
                </a:solidFill>
                <a:effectLst>
                  <a:outerShdw blurRad="63500" dir="3600000" algn="tl" rotWithShape="0">
                    <a:srgbClr val="000000">
                      <a:alpha val="70000"/>
                    </a:srgbClr>
                  </a:outerShdw>
                </a:effectLst>
                <a:latin typeface="Times New Roman" pitchFamily="18" charset="0"/>
                <a:cs typeface="Times New Roman" pitchFamily="18" charset="0"/>
              </a:rPr>
              <a:t> – Good choice</a:t>
            </a:r>
            <a:endParaRPr lang="en-US" sz="1600" dirty="0">
              <a:ln w="18415" cmpd="sng">
                <a:solidFill>
                  <a:srgbClr val="FFFFFF"/>
                </a:solidFill>
                <a:prstDash val="solid"/>
              </a:ln>
              <a:solidFill>
                <a:srgbClr val="FF0000"/>
              </a:solidFill>
              <a:effectLst>
                <a:outerShdw blurRad="63500" dir="3600000" algn="tl" rotWithShape="0">
                  <a:srgbClr val="000000">
                    <a:alpha val="70000"/>
                  </a:srgbClr>
                </a:outerShdw>
              </a:effectLst>
              <a:latin typeface="Times New Roman" pitchFamily="18" charset="0"/>
              <a:cs typeface="Times New Roman" pitchFamily="18" charset="0"/>
            </a:endParaRPr>
          </a:p>
        </p:txBody>
      </p:sp>
      <p:sp>
        <p:nvSpPr>
          <p:cNvPr id="7" name="Oval 6"/>
          <p:cNvSpPr/>
          <p:nvPr/>
        </p:nvSpPr>
        <p:spPr>
          <a:xfrm>
            <a:off x="2819401" y="4343400"/>
            <a:ext cx="1600199" cy="12954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Ego - Reality</a:t>
            </a:r>
            <a:endParaRPr lang="en-US" dirty="0"/>
          </a:p>
        </p:txBody>
      </p:sp>
      <p:sp>
        <p:nvSpPr>
          <p:cNvPr id="8" name="Oval 7"/>
          <p:cNvSpPr/>
          <p:nvPr/>
        </p:nvSpPr>
        <p:spPr>
          <a:xfrm>
            <a:off x="4419600" y="3242552"/>
            <a:ext cx="1524000" cy="125324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b="1" dirty="0" smtClean="0">
                <a:latin typeface="Times New Roman" pitchFamily="18" charset="0"/>
                <a:cs typeface="Times New Roman" pitchFamily="18" charset="0"/>
              </a:rPr>
              <a:t>ID- Devil- Bad choice</a:t>
            </a:r>
            <a:endParaRPr lang="en-US" sz="1600" b="1" dirty="0">
              <a:latin typeface="Times New Roman" pitchFamily="18" charset="0"/>
              <a:cs typeface="Times New Roman" pitchFamily="18" charset="0"/>
            </a:endParaRPr>
          </a:p>
        </p:txBody>
      </p:sp>
    </p:spTree>
    <p:extLst>
      <p:ext uri="{BB962C8B-B14F-4D97-AF65-F5344CB8AC3E}">
        <p14:creationId xmlns:p14="http://schemas.microsoft.com/office/powerpoint/2010/main" val="17239964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EGO- </a:t>
            </a:r>
            <a:r>
              <a:rPr lang="en-US" dirty="0" smtClean="0"/>
              <a:t>Conscious mind- Test reality- Idea that the desire of ID must be satisfied in a method that is both socially appropriate and realistic.</a:t>
            </a:r>
          </a:p>
          <a:p>
            <a:r>
              <a:rPr lang="en-US" b="1" dirty="0" smtClean="0"/>
              <a:t>Super Ego</a:t>
            </a:r>
            <a:r>
              <a:rPr lang="en-US" dirty="0" smtClean="0"/>
              <a:t>- Preconscious mind- strive for perfection- It judges whether an action is right or wrong according to standards of society. </a:t>
            </a:r>
            <a:endParaRPr lang="en-US" dirty="0"/>
          </a:p>
        </p:txBody>
      </p:sp>
    </p:spTree>
    <p:extLst>
      <p:ext uri="{BB962C8B-B14F-4D97-AF65-F5344CB8AC3E}">
        <p14:creationId xmlns:p14="http://schemas.microsoft.com/office/powerpoint/2010/main" val="22764447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lnSpcReduction="10000"/>
          </a:bodyPr>
          <a:lstStyle/>
          <a:p>
            <a:r>
              <a:rPr lang="en-IN" b="1" u="sng" dirty="0" smtClean="0"/>
              <a:t>Id : </a:t>
            </a:r>
            <a:r>
              <a:rPr lang="en-IN" dirty="0" smtClean="0"/>
              <a:t> </a:t>
            </a:r>
            <a:r>
              <a:rPr lang="en-IN" b="1" dirty="0" smtClean="0"/>
              <a:t>Unconscious</a:t>
            </a:r>
            <a:r>
              <a:rPr lang="en-IN" dirty="0" smtClean="0"/>
              <a:t> part of human personality . Mental agency containing everything </a:t>
            </a:r>
            <a:r>
              <a:rPr lang="en-IN" b="1" dirty="0" smtClean="0"/>
              <a:t>inherited</a:t>
            </a:r>
            <a:r>
              <a:rPr lang="en-IN" dirty="0" smtClean="0"/>
              <a:t> by birth and fixed in individuals constitution. </a:t>
            </a:r>
            <a:r>
              <a:rPr lang="en-IN" b="1" dirty="0" smtClean="0"/>
              <a:t>(It seeks pleasure). </a:t>
            </a:r>
          </a:p>
          <a:p>
            <a:r>
              <a:rPr lang="en-IN" b="1" u="sng" dirty="0" smtClean="0"/>
              <a:t>Ego:</a:t>
            </a:r>
            <a:r>
              <a:rPr lang="en-IN" dirty="0" smtClean="0"/>
              <a:t>  Mental image does not satisfied needs , </a:t>
            </a:r>
            <a:r>
              <a:rPr lang="en-IN" b="1" dirty="0" smtClean="0"/>
              <a:t>Reality</a:t>
            </a:r>
            <a:r>
              <a:rPr lang="en-IN" dirty="0" smtClean="0"/>
              <a:t> must be considered( hungry person cannot be satisfied by only the image of food but he needs food to satisfy his hunger) Ego develops Id because of the necessity of dealing with real word. </a:t>
            </a:r>
            <a:r>
              <a:rPr lang="en-IN" b="1" dirty="0" smtClean="0"/>
              <a:t>(test reality).</a:t>
            </a:r>
          </a:p>
          <a:p>
            <a:r>
              <a:rPr lang="en-IN" b="1" u="sng" dirty="0" smtClean="0"/>
              <a:t>Super Ego : </a:t>
            </a:r>
            <a:r>
              <a:rPr lang="en-IN" dirty="0" smtClean="0"/>
              <a:t>To function constructively in a society one should acquire a system of </a:t>
            </a:r>
            <a:r>
              <a:rPr lang="en-IN" b="1" dirty="0" smtClean="0"/>
              <a:t>value, ethics and attitudes </a:t>
            </a:r>
            <a:r>
              <a:rPr lang="en-IN" dirty="0" smtClean="0"/>
              <a:t>which are reasonably compatible with the society. </a:t>
            </a:r>
          </a:p>
          <a:p>
            <a:pPr>
              <a:buNone/>
            </a:pPr>
            <a:r>
              <a:rPr lang="en-IN" dirty="0" smtClean="0"/>
              <a:t>	It </a:t>
            </a:r>
            <a:r>
              <a:rPr lang="en-IN" b="1" dirty="0" smtClean="0"/>
              <a:t>judge</a:t>
            </a:r>
            <a:r>
              <a:rPr lang="en-IN" dirty="0" smtClean="0"/>
              <a:t> whether an action is </a:t>
            </a:r>
            <a:r>
              <a:rPr lang="en-IN" b="1" dirty="0" smtClean="0"/>
              <a:t>right or wrong </a:t>
            </a:r>
            <a:r>
              <a:rPr lang="en-IN" dirty="0" smtClean="0"/>
              <a:t>according to standards of the society . </a:t>
            </a:r>
          </a:p>
          <a:p>
            <a:pPr>
              <a:buNone/>
            </a:pPr>
            <a:endParaRPr lang="en-IN"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217</TotalTime>
  <Words>611</Words>
  <Application>Microsoft Office PowerPoint</Application>
  <PresentationFormat>On-screen Show (4:3)</PresentationFormat>
  <Paragraphs>66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ORGANISATIONAL BEHAVIOUR</vt:lpstr>
      <vt:lpstr>Theories of Personality</vt:lpstr>
      <vt:lpstr>      Type Theory </vt:lpstr>
      <vt:lpstr>PowerPoint Presentation</vt:lpstr>
      <vt:lpstr>Trait Theory </vt:lpstr>
      <vt:lpstr>Psychoanalytic Theory </vt:lpstr>
      <vt:lpstr>PowerPoint Presentation</vt:lpstr>
      <vt:lpstr>PowerPoint Presentation</vt:lpstr>
      <vt:lpstr>PowerPoint Presentation</vt:lpstr>
      <vt:lpstr>Social Learning Theory </vt:lpstr>
      <vt:lpstr>PowerPoint Presentation</vt:lpstr>
      <vt:lpstr>PowerPoint Presentation</vt:lpstr>
      <vt:lpstr>Self Theory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SHK1</dc:creator>
  <cp:lastModifiedBy>LENOVO</cp:lastModifiedBy>
  <cp:revision>25</cp:revision>
  <dcterms:created xsi:type="dcterms:W3CDTF">2006-08-16T00:00:00Z</dcterms:created>
  <dcterms:modified xsi:type="dcterms:W3CDTF">2020-09-19T07:02:51Z</dcterms:modified>
</cp:coreProperties>
</file>